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9" r:id="rId5"/>
    <p:sldId id="257" r:id="rId6"/>
    <p:sldId id="261" r:id="rId7"/>
    <p:sldId id="260" r:id="rId8"/>
    <p:sldId id="264" r:id="rId9"/>
    <p:sldId id="262" r:id="rId10"/>
    <p:sldId id="263"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502" y="-7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539F38-C774-404D-B597-B1326E6B8121}"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0818-6AC9-470C-B24E-BBC58664BD46}"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39F38-C774-404D-B597-B1326E6B8121}"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0818-6AC9-470C-B24E-BBC58664BD46}"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39F38-C774-404D-B597-B1326E6B8121}"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0818-6AC9-470C-B24E-BBC58664BD46}"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39F38-C774-404D-B597-B1326E6B8121}"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0818-6AC9-470C-B24E-BBC58664BD46}"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539F38-C774-404D-B597-B1326E6B8121}"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0818-6AC9-470C-B24E-BBC58664BD46}"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539F38-C774-404D-B597-B1326E6B8121}"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0818-6AC9-470C-B24E-BBC58664BD46}"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539F38-C774-404D-B597-B1326E6B8121}" type="datetimeFigureOut">
              <a:rPr lang="en-US" smtClean="0"/>
              <a:pPr/>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930818-6AC9-470C-B24E-BBC58664BD46}"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539F38-C774-404D-B597-B1326E6B8121}" type="datetimeFigureOut">
              <a:rPr lang="en-US" smtClean="0"/>
              <a:pPr/>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30818-6AC9-470C-B24E-BBC58664BD46}"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39F38-C774-404D-B597-B1326E6B8121}" type="datetimeFigureOut">
              <a:rPr lang="en-US" smtClean="0"/>
              <a:pPr/>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930818-6AC9-470C-B24E-BBC58664BD46}"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39F38-C774-404D-B597-B1326E6B8121}"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0818-6AC9-470C-B24E-BBC58664BD46}"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39F38-C774-404D-B597-B1326E6B8121}"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0818-6AC9-470C-B24E-BBC58664BD46}"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39F38-C774-404D-B597-B1326E6B8121}" type="datetimeFigureOut">
              <a:rPr lang="en-US" smtClean="0"/>
              <a:pPr/>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30818-6AC9-470C-B24E-BBC58664BD46}"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PBO ED July 2015- June 2016\Partners and Network\Equartor Award\Prey Lang\IMGP068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D:\PBO ED July 2015- June 2016\Partners and Network\Equartor Award\Prey Lang\11147032_1194680597265416_880076363852372690_n.jpg"/>
          <p:cNvPicPr>
            <a:picLocks noChangeAspect="1" noChangeArrowheads="1"/>
          </p:cNvPicPr>
          <p:nvPr/>
        </p:nvPicPr>
        <p:blipFill>
          <a:blip r:embed="rId3"/>
          <a:srcRect/>
          <a:stretch>
            <a:fillRect/>
          </a:stretch>
        </p:blipFill>
        <p:spPr bwMode="auto">
          <a:xfrm>
            <a:off x="6686550" y="4127501"/>
            <a:ext cx="2457450" cy="2730499"/>
          </a:xfrm>
          <a:prstGeom prst="rect">
            <a:avLst/>
          </a:prstGeom>
          <a:noFill/>
        </p:spPr>
      </p:pic>
      <p:sp>
        <p:nvSpPr>
          <p:cNvPr id="2" name="Title 1"/>
          <p:cNvSpPr>
            <a:spLocks noGrp="1"/>
          </p:cNvSpPr>
          <p:nvPr>
            <p:ph type="ctrTitle"/>
          </p:nvPr>
        </p:nvSpPr>
        <p:spPr>
          <a:xfrm>
            <a:off x="1828800" y="1597025"/>
            <a:ext cx="5562600" cy="2136775"/>
          </a:xfrm>
        </p:spPr>
        <p:txBody>
          <a:bodyPr>
            <a:noAutofit/>
          </a:bodyPr>
          <a:lstStyle/>
          <a:p>
            <a:r>
              <a:rPr lang="en-US" sz="4800" dirty="0" smtClean="0">
                <a:solidFill>
                  <a:srgbClr val="FFFF00"/>
                </a:solidFill>
              </a:rPr>
              <a:t>Conflict Resolution and Forest Protection</a:t>
            </a:r>
            <a:endParaRPr lang="en-US" sz="4800" dirty="0">
              <a:solidFill>
                <a:srgbClr val="FFFF00"/>
              </a:solidFill>
            </a:endParaRPr>
          </a:p>
        </p:txBody>
      </p:sp>
      <p:sp>
        <p:nvSpPr>
          <p:cNvPr id="7" name="TextBox 6"/>
          <p:cNvSpPr txBox="1"/>
          <p:nvPr/>
        </p:nvSpPr>
        <p:spPr>
          <a:xfrm>
            <a:off x="152400" y="5105400"/>
            <a:ext cx="6400800" cy="1569660"/>
          </a:xfrm>
          <a:prstGeom prst="rect">
            <a:avLst/>
          </a:prstGeom>
          <a:noFill/>
        </p:spPr>
        <p:txBody>
          <a:bodyPr wrap="square" rtlCol="0">
            <a:spAutoFit/>
          </a:bodyPr>
          <a:lstStyle/>
          <a:p>
            <a:r>
              <a:rPr lang="en-US" sz="2400" b="1" dirty="0" smtClean="0">
                <a:solidFill>
                  <a:schemeClr val="bg1"/>
                </a:solidFill>
              </a:rPr>
              <a:t>Prey Lang(Our Forest)-Cambodia</a:t>
            </a:r>
          </a:p>
          <a:p>
            <a:r>
              <a:rPr lang="en-US" sz="2400" dirty="0" smtClean="0">
                <a:solidFill>
                  <a:schemeClr val="bg1"/>
                </a:solidFill>
              </a:rPr>
              <a:t>By Mr </a:t>
            </a:r>
            <a:r>
              <a:rPr lang="en-US" sz="2400" dirty="0" err="1" smtClean="0">
                <a:solidFill>
                  <a:schemeClr val="bg1"/>
                </a:solidFill>
              </a:rPr>
              <a:t>Houen</a:t>
            </a:r>
            <a:r>
              <a:rPr lang="en-US" sz="2400" dirty="0" smtClean="0">
                <a:solidFill>
                  <a:schemeClr val="bg1"/>
                </a:solidFill>
              </a:rPr>
              <a:t> </a:t>
            </a:r>
            <a:r>
              <a:rPr lang="en-US" sz="2400" dirty="0" err="1" smtClean="0">
                <a:solidFill>
                  <a:schemeClr val="bg1"/>
                </a:solidFill>
              </a:rPr>
              <a:t>Sopheap</a:t>
            </a:r>
            <a:r>
              <a:rPr lang="en-US" sz="2400" dirty="0" smtClean="0">
                <a:solidFill>
                  <a:schemeClr val="bg1"/>
                </a:solidFill>
              </a:rPr>
              <a:t> and </a:t>
            </a:r>
            <a:r>
              <a:rPr lang="en-US" sz="2400" dirty="0" err="1" smtClean="0">
                <a:solidFill>
                  <a:schemeClr val="bg1"/>
                </a:solidFill>
              </a:rPr>
              <a:t>Mrs</a:t>
            </a:r>
            <a:r>
              <a:rPr lang="en-US" sz="2400" dirty="0" smtClean="0">
                <a:solidFill>
                  <a:schemeClr val="bg1"/>
                </a:solidFill>
              </a:rPr>
              <a:t> </a:t>
            </a:r>
            <a:r>
              <a:rPr lang="en-US" sz="2400" dirty="0" err="1" smtClean="0">
                <a:solidFill>
                  <a:schemeClr val="bg1"/>
                </a:solidFill>
              </a:rPr>
              <a:t>Phon</a:t>
            </a:r>
            <a:r>
              <a:rPr lang="en-US" sz="2400" dirty="0" smtClean="0">
                <a:solidFill>
                  <a:schemeClr val="bg1"/>
                </a:solidFill>
              </a:rPr>
              <a:t> Sopheak – Prey Lang Community Network Representatives</a:t>
            </a:r>
          </a:p>
          <a:p>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763000" cy="1754326"/>
          </a:xfrm>
          <a:prstGeom prst="rect">
            <a:avLst/>
          </a:prstGeom>
        </p:spPr>
        <p:txBody>
          <a:bodyPr wrap="square">
            <a:spAutoFit/>
          </a:bodyPr>
          <a:lstStyle/>
          <a:p>
            <a:pPr marL="342900" indent="-342900"/>
            <a:r>
              <a:rPr lang="en-US" sz="3600" dirty="0" smtClean="0"/>
              <a:t>3. Alternative Conflict Negotiation and Resolution with private companies and Peaceful/Active non violence rally/marching </a:t>
            </a:r>
          </a:p>
        </p:txBody>
      </p:sp>
      <p:pic>
        <p:nvPicPr>
          <p:cNvPr id="3" name="Picture 3" descr="D:\PBO ED July 2015- June 2016\Partners and Network\Equartor Award\Prey Lang\UvjyvisvV_SffX6a49xRHoMMA7wyCrIflC9tYraphUQ,9OjICA2hVUKsNxGXCoksEPBrt3xYqQ6eKy6KO98gIP8,A_UTomL0aUj3f779Ap83Bqbk6T8zgWz1WHL8XI86jBo.jpg"/>
          <p:cNvPicPr>
            <a:picLocks noChangeAspect="1" noChangeArrowheads="1"/>
          </p:cNvPicPr>
          <p:nvPr/>
        </p:nvPicPr>
        <p:blipFill>
          <a:blip r:embed="rId2"/>
          <a:srcRect/>
          <a:stretch>
            <a:fillRect/>
          </a:stretch>
        </p:blipFill>
        <p:spPr bwMode="auto">
          <a:xfrm>
            <a:off x="38212" y="1828800"/>
            <a:ext cx="4762388" cy="4876800"/>
          </a:xfrm>
          <a:prstGeom prst="rect">
            <a:avLst/>
          </a:prstGeom>
          <a:noFill/>
        </p:spPr>
      </p:pic>
      <p:pic>
        <p:nvPicPr>
          <p:cNvPr id="8194" name="Picture 2" descr="D:\PBO ED July 2015- June 2016\Partners and Network\Equartor Award\Prey Lang\mFPO6UvekhUtG40EnoORveTdJiUwt5CNGahx_KHWo7o,1_aO4teOEdJbiCvwBjGgfjt6HemqO_9KXFssbEm5Enw.jpg"/>
          <p:cNvPicPr>
            <a:picLocks noChangeAspect="1" noChangeArrowheads="1"/>
          </p:cNvPicPr>
          <p:nvPr/>
        </p:nvPicPr>
        <p:blipFill>
          <a:blip r:embed="rId3"/>
          <a:srcRect/>
          <a:stretch>
            <a:fillRect/>
          </a:stretch>
        </p:blipFill>
        <p:spPr bwMode="auto">
          <a:xfrm>
            <a:off x="4941125" y="1800099"/>
            <a:ext cx="4038600" cy="4953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7848600" cy="830997"/>
          </a:xfrm>
          <a:prstGeom prst="rect">
            <a:avLst/>
          </a:prstGeom>
          <a:noFill/>
        </p:spPr>
        <p:txBody>
          <a:bodyPr wrap="square" rtlCol="0">
            <a:spAutoFit/>
          </a:bodyPr>
          <a:lstStyle/>
          <a:p>
            <a:r>
              <a:rPr lang="en-US" sz="4800" dirty="0" smtClean="0"/>
              <a:t>Innovation Partnership </a:t>
            </a:r>
          </a:p>
        </p:txBody>
      </p:sp>
      <p:sp>
        <p:nvSpPr>
          <p:cNvPr id="4" name="Rectangle 3"/>
          <p:cNvSpPr/>
          <p:nvPr/>
        </p:nvSpPr>
        <p:spPr>
          <a:xfrm>
            <a:off x="457200" y="1929348"/>
            <a:ext cx="8229600" cy="3170099"/>
          </a:xfrm>
          <a:prstGeom prst="rect">
            <a:avLst/>
          </a:prstGeom>
        </p:spPr>
        <p:txBody>
          <a:bodyPr wrap="square">
            <a:spAutoFit/>
          </a:bodyPr>
          <a:lstStyle/>
          <a:p>
            <a:r>
              <a:rPr lang="en-US" sz="4000" dirty="0" err="1" smtClean="0"/>
              <a:t>Peacebuilding</a:t>
            </a:r>
            <a:r>
              <a:rPr lang="en-US" sz="4000" dirty="0" smtClean="0"/>
              <a:t> and Conflict Resolution </a:t>
            </a:r>
          </a:p>
          <a:p>
            <a:r>
              <a:rPr lang="en-US" sz="4000" dirty="0" smtClean="0"/>
              <a:t>Community Mobilization</a:t>
            </a:r>
          </a:p>
          <a:p>
            <a:r>
              <a:rPr lang="en-US" sz="4000" dirty="0" smtClean="0"/>
              <a:t>Livelihood </a:t>
            </a:r>
          </a:p>
          <a:p>
            <a:r>
              <a:rPr lang="en-US" sz="4000" dirty="0" smtClean="0"/>
              <a:t>Information Technology</a:t>
            </a:r>
            <a:br>
              <a:rPr lang="en-US" sz="4000" dirty="0" smtClean="0"/>
            </a:br>
            <a:r>
              <a:rPr lang="en-US" sz="4000" dirty="0" smtClean="0"/>
              <a:t>Research</a:t>
            </a: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81000" y="381000"/>
            <a:ext cx="2271713" cy="4800600"/>
          </a:xfrm>
          <a:prstGeom prst="rect">
            <a:avLst/>
          </a:prstGeom>
          <a:noFill/>
          <a:ln w="9525">
            <a:noFill/>
            <a:miter lim="800000"/>
            <a:headEnd/>
            <a:tailEnd/>
          </a:ln>
          <a:effectLst/>
        </p:spPr>
      </p:pic>
      <p:pic>
        <p:nvPicPr>
          <p:cNvPr id="1026" name="Picture 2" descr="D:\PBO ED July 2015- June 2016\Partners and Network\Equartor Award\Prey Lang\12308378_1041074635937784_7574686703943261958_n.jpg"/>
          <p:cNvPicPr>
            <a:picLocks noChangeAspect="1" noChangeArrowheads="1"/>
          </p:cNvPicPr>
          <p:nvPr/>
        </p:nvPicPr>
        <p:blipFill>
          <a:blip r:embed="rId3"/>
          <a:srcRect/>
          <a:stretch>
            <a:fillRect/>
          </a:stretch>
        </p:blipFill>
        <p:spPr bwMode="auto">
          <a:xfrm>
            <a:off x="3443287" y="381000"/>
            <a:ext cx="2271713" cy="4800600"/>
          </a:xfrm>
          <a:prstGeom prst="rect">
            <a:avLst/>
          </a:prstGeom>
          <a:noFill/>
        </p:spPr>
      </p:pic>
      <p:pic>
        <p:nvPicPr>
          <p:cNvPr id="1027" name="Picture 3" descr="D:\PBO ED July 2015- June 2016\Partners and Network\Equartor Award\Prey Lang\12341199_1041074215937826_8736742591614532456_n.jpg"/>
          <p:cNvPicPr>
            <a:picLocks noChangeAspect="1" noChangeArrowheads="1"/>
          </p:cNvPicPr>
          <p:nvPr/>
        </p:nvPicPr>
        <p:blipFill>
          <a:blip r:embed="rId4"/>
          <a:srcRect/>
          <a:stretch>
            <a:fillRect/>
          </a:stretch>
        </p:blipFill>
        <p:spPr bwMode="auto">
          <a:xfrm>
            <a:off x="6248400" y="381000"/>
            <a:ext cx="2700338" cy="4800600"/>
          </a:xfrm>
          <a:prstGeom prst="rect">
            <a:avLst/>
          </a:prstGeom>
          <a:noFill/>
        </p:spPr>
      </p:pic>
      <p:cxnSp>
        <p:nvCxnSpPr>
          <p:cNvPr id="6" name="Straight Arrow Connector 5"/>
          <p:cNvCxnSpPr/>
          <p:nvPr/>
        </p:nvCxnSpPr>
        <p:spPr>
          <a:xfrm>
            <a:off x="2819400" y="2362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15000" y="2362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51344"/>
            <a:ext cx="8382000" cy="2677656"/>
          </a:xfrm>
          <a:prstGeom prst="rect">
            <a:avLst/>
          </a:prstGeom>
        </p:spPr>
        <p:txBody>
          <a:bodyPr wrap="square">
            <a:spAutoFit/>
          </a:bodyPr>
          <a:lstStyle/>
          <a:p>
            <a:r>
              <a:rPr lang="en-US" sz="2800" dirty="0" smtClean="0"/>
              <a:t>The Prey Lang Community Network (PLCN) is a volunteer grassroots movement that works to preserve Prey Lang forest. PLCN is made up of active members in more than half of Prey Lang’s 339 communities which span the four Prey Lang provinces: </a:t>
            </a:r>
            <a:r>
              <a:rPr lang="en-US" sz="2800" dirty="0" err="1" smtClean="0"/>
              <a:t>Kratie</a:t>
            </a:r>
            <a:r>
              <a:rPr lang="en-US" sz="2800" dirty="0" smtClean="0"/>
              <a:t>, Stung </a:t>
            </a:r>
            <a:r>
              <a:rPr lang="en-US" sz="2800" dirty="0" err="1" smtClean="0"/>
              <a:t>Treng</a:t>
            </a:r>
            <a:r>
              <a:rPr lang="en-US" sz="2800" dirty="0" smtClean="0"/>
              <a:t>, Kampong Thom, and </a:t>
            </a:r>
            <a:r>
              <a:rPr lang="en-US" sz="2800" dirty="0" err="1" smtClean="0"/>
              <a:t>Preah</a:t>
            </a:r>
            <a:r>
              <a:rPr lang="en-US" sz="2800" dirty="0" smtClean="0"/>
              <a:t> </a:t>
            </a:r>
            <a:r>
              <a:rPr lang="en-US" sz="2800" dirty="0" err="1" smtClean="0"/>
              <a:t>Vihear</a:t>
            </a:r>
            <a:r>
              <a:rPr lang="en-US" sz="2800" dirty="0" smtClean="0"/>
              <a:t>. </a:t>
            </a:r>
            <a:endParaRPr lang="en-US" sz="2800" dirty="0"/>
          </a:p>
        </p:txBody>
      </p:sp>
      <p:pic>
        <p:nvPicPr>
          <p:cNvPr id="3" name="Picture 2" descr="D:\PBO ED July 2015- June 2016\Partners and Network\Equartor Award\Prey Lang\11147032_1194680597265416_880076363852372690_n.jpg"/>
          <p:cNvPicPr>
            <a:picLocks noChangeAspect="1" noChangeArrowheads="1"/>
          </p:cNvPicPr>
          <p:nvPr/>
        </p:nvPicPr>
        <p:blipFill>
          <a:blip r:embed="rId2"/>
          <a:srcRect/>
          <a:stretch>
            <a:fillRect/>
          </a:stretch>
        </p:blipFill>
        <p:spPr bwMode="auto">
          <a:xfrm>
            <a:off x="5562600" y="2878669"/>
            <a:ext cx="3581400" cy="397933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267200" cy="584775"/>
          </a:xfrm>
          <a:prstGeom prst="rect">
            <a:avLst/>
          </a:prstGeom>
          <a:noFill/>
        </p:spPr>
        <p:txBody>
          <a:bodyPr wrap="square" rtlCol="0">
            <a:spAutoFit/>
          </a:bodyPr>
          <a:lstStyle/>
          <a:p>
            <a:r>
              <a:rPr lang="en-US" sz="3200" dirty="0" smtClean="0"/>
              <a:t>Location  </a:t>
            </a:r>
            <a:endParaRPr lang="en-US" sz="3200" dirty="0"/>
          </a:p>
        </p:txBody>
      </p:sp>
      <p:pic>
        <p:nvPicPr>
          <p:cNvPr id="2050" name="Picture 2" descr="D:\PBO ED July 2015- June 2016\Partners and Network\Equartor Award\Prey Lang\map400.jpg"/>
          <p:cNvPicPr>
            <a:picLocks noChangeAspect="1" noChangeArrowheads="1"/>
          </p:cNvPicPr>
          <p:nvPr/>
        </p:nvPicPr>
        <p:blipFill>
          <a:blip r:embed="rId2"/>
          <a:srcRect/>
          <a:stretch>
            <a:fillRect/>
          </a:stretch>
        </p:blipFill>
        <p:spPr bwMode="auto">
          <a:xfrm>
            <a:off x="152400" y="685800"/>
            <a:ext cx="8763000" cy="6096000"/>
          </a:xfrm>
          <a:prstGeom prst="rect">
            <a:avLst/>
          </a:prstGeom>
          <a:noFill/>
        </p:spPr>
      </p:pic>
      <p:sp>
        <p:nvSpPr>
          <p:cNvPr id="5" name="Oval 4"/>
          <p:cNvSpPr/>
          <p:nvPr/>
        </p:nvSpPr>
        <p:spPr>
          <a:xfrm>
            <a:off x="4800600" y="2133600"/>
            <a:ext cx="12954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4800600" cy="584775"/>
          </a:xfrm>
          <a:prstGeom prst="rect">
            <a:avLst/>
          </a:prstGeom>
          <a:noFill/>
        </p:spPr>
        <p:txBody>
          <a:bodyPr wrap="square" rtlCol="0">
            <a:spAutoFit/>
          </a:bodyPr>
          <a:lstStyle/>
          <a:p>
            <a:r>
              <a:rPr lang="en-US" sz="3200" dirty="0" smtClean="0"/>
              <a:t>Some Statistics</a:t>
            </a:r>
            <a:endParaRPr lang="en-US" sz="3200" dirty="0"/>
          </a:p>
        </p:txBody>
      </p:sp>
      <p:sp>
        <p:nvSpPr>
          <p:cNvPr id="3" name="TextBox 2"/>
          <p:cNvSpPr txBox="1"/>
          <p:nvPr/>
        </p:nvSpPr>
        <p:spPr>
          <a:xfrm>
            <a:off x="304800" y="685800"/>
            <a:ext cx="8610600" cy="6001643"/>
          </a:xfrm>
          <a:prstGeom prst="rect">
            <a:avLst/>
          </a:prstGeom>
          <a:noFill/>
        </p:spPr>
        <p:txBody>
          <a:bodyPr wrap="square" rtlCol="0">
            <a:spAutoFit/>
          </a:bodyPr>
          <a:lstStyle/>
          <a:p>
            <a:r>
              <a:rPr lang="en-US" sz="4000" dirty="0" smtClean="0"/>
              <a:t>Size: </a:t>
            </a:r>
            <a:r>
              <a:rPr lang="en-US" sz="2800" dirty="0" smtClean="0"/>
              <a:t>Roughly </a:t>
            </a:r>
            <a:r>
              <a:rPr lang="en-US" sz="2800" dirty="0"/>
              <a:t>3600 square kilometers of </a:t>
            </a:r>
            <a:r>
              <a:rPr lang="en-US" sz="2800" dirty="0" smtClean="0"/>
              <a:t>forest.</a:t>
            </a:r>
          </a:p>
          <a:p>
            <a:endParaRPr lang="en-US" sz="2800" dirty="0" smtClean="0"/>
          </a:p>
          <a:p>
            <a:r>
              <a:rPr lang="en-US" sz="4000" dirty="0" smtClean="0"/>
              <a:t>People: </a:t>
            </a:r>
            <a:r>
              <a:rPr lang="en-US" sz="2800" dirty="0"/>
              <a:t>About 200,000 people, mostly indigenous </a:t>
            </a:r>
            <a:r>
              <a:rPr lang="en-US" sz="2800" dirty="0" err="1"/>
              <a:t>Kuy</a:t>
            </a:r>
            <a:r>
              <a:rPr lang="en-US" sz="2800" dirty="0"/>
              <a:t> (pronounced Koo-</a:t>
            </a:r>
            <a:r>
              <a:rPr lang="en-US" sz="2800" dirty="0" err="1"/>
              <a:t>ie</a:t>
            </a:r>
            <a:r>
              <a:rPr lang="en-US" sz="2800" dirty="0"/>
              <a:t>,) live in 339 villages in six districts surrounding the forest</a:t>
            </a:r>
            <a:r>
              <a:rPr lang="en-US" sz="2800" dirty="0" smtClean="0"/>
              <a:t>.</a:t>
            </a:r>
          </a:p>
          <a:p>
            <a:endParaRPr lang="en-US" sz="2800" dirty="0" smtClean="0"/>
          </a:p>
          <a:p>
            <a:r>
              <a:rPr lang="en-US" sz="4000" dirty="0" smtClean="0"/>
              <a:t>Plant and Animal: </a:t>
            </a:r>
            <a:r>
              <a:rPr lang="en-US" sz="2800" dirty="0"/>
              <a:t>20 endangered plant species and as many as 27 endangered animal species</a:t>
            </a:r>
            <a:r>
              <a:rPr lang="en-US" sz="2800" dirty="0" smtClean="0"/>
              <a:t> </a:t>
            </a:r>
          </a:p>
          <a:p>
            <a:r>
              <a:rPr lang="en-US" sz="2800" dirty="0" smtClean="0"/>
              <a:t> </a:t>
            </a:r>
          </a:p>
          <a:p>
            <a:r>
              <a:rPr lang="en-US" sz="4000" dirty="0" smtClean="0"/>
              <a:t>Climate Change: </a:t>
            </a:r>
            <a:r>
              <a:rPr lang="en-US" sz="2800" dirty="0" smtClean="0"/>
              <a:t>Prey Lang has some of the highest carbon sequestration values in the region, making it a powerhouse in the fight against climate change.</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46093"/>
            <a:ext cx="8610600" cy="954107"/>
          </a:xfrm>
          <a:prstGeom prst="rect">
            <a:avLst/>
          </a:prstGeom>
          <a:noFill/>
        </p:spPr>
        <p:txBody>
          <a:bodyPr wrap="square" rtlCol="0">
            <a:spAutoFit/>
          </a:bodyPr>
          <a:lstStyle/>
          <a:p>
            <a:pPr marL="342900" indent="-342900">
              <a:buAutoNum type="arabicPeriod"/>
            </a:pPr>
            <a:r>
              <a:rPr lang="en-US" sz="2800" dirty="0" smtClean="0"/>
              <a:t>Confrontation with illegal logger during forest patrol (possible violence)</a:t>
            </a:r>
          </a:p>
        </p:txBody>
      </p:sp>
      <p:sp>
        <p:nvSpPr>
          <p:cNvPr id="3" name="Rectangle 2"/>
          <p:cNvSpPr/>
          <p:nvPr/>
        </p:nvSpPr>
        <p:spPr>
          <a:xfrm>
            <a:off x="0" y="0"/>
            <a:ext cx="3577646" cy="646331"/>
          </a:xfrm>
          <a:prstGeom prst="rect">
            <a:avLst/>
          </a:prstGeom>
        </p:spPr>
        <p:txBody>
          <a:bodyPr wrap="none">
            <a:spAutoFit/>
          </a:bodyPr>
          <a:lstStyle/>
          <a:p>
            <a:pPr lvl="0"/>
            <a:r>
              <a:rPr lang="en-US" sz="3600" dirty="0">
                <a:solidFill>
                  <a:prstClr val="black"/>
                </a:solidFill>
              </a:rPr>
              <a:t>Conflict </a:t>
            </a:r>
            <a:r>
              <a:rPr lang="en-US" sz="3600" dirty="0" smtClean="0">
                <a:solidFill>
                  <a:prstClr val="black"/>
                </a:solidFill>
              </a:rPr>
              <a:t>Situations</a:t>
            </a:r>
            <a:endParaRPr lang="en-US" sz="3600" dirty="0">
              <a:solidFill>
                <a:prstClr val="black"/>
              </a:solidFill>
            </a:endParaRPr>
          </a:p>
        </p:txBody>
      </p:sp>
      <p:pic>
        <p:nvPicPr>
          <p:cNvPr id="3074" name="Picture 2" descr="D:\PBO ED July 2015- June 2016\Partners and Network\Equartor Award\Prey Lang\20150317_100323.jpg"/>
          <p:cNvPicPr>
            <a:picLocks noChangeAspect="1" noChangeArrowheads="1"/>
          </p:cNvPicPr>
          <p:nvPr/>
        </p:nvPicPr>
        <p:blipFill>
          <a:blip r:embed="rId2" cstate="print"/>
          <a:srcRect/>
          <a:stretch>
            <a:fillRect/>
          </a:stretch>
        </p:blipFill>
        <p:spPr bwMode="auto">
          <a:xfrm>
            <a:off x="4876801" y="1178256"/>
            <a:ext cx="4267199" cy="3048000"/>
          </a:xfrm>
          <a:prstGeom prst="rect">
            <a:avLst/>
          </a:prstGeom>
          <a:noFill/>
        </p:spPr>
      </p:pic>
      <p:pic>
        <p:nvPicPr>
          <p:cNvPr id="3075" name="Picture 3" descr="D:\PBO ED July 2015- June 2016\Partners and Network\Equartor Award\Prey Lang\20150403_165432.jpg"/>
          <p:cNvPicPr>
            <a:picLocks noChangeAspect="1" noChangeArrowheads="1"/>
          </p:cNvPicPr>
          <p:nvPr/>
        </p:nvPicPr>
        <p:blipFill>
          <a:blip r:embed="rId3" cstate="print"/>
          <a:srcRect/>
          <a:stretch>
            <a:fillRect/>
          </a:stretch>
        </p:blipFill>
        <p:spPr bwMode="auto">
          <a:xfrm>
            <a:off x="152400" y="1524000"/>
            <a:ext cx="4690533" cy="2724150"/>
          </a:xfrm>
          <a:prstGeom prst="rect">
            <a:avLst/>
          </a:prstGeom>
          <a:noFill/>
        </p:spPr>
      </p:pic>
      <p:pic>
        <p:nvPicPr>
          <p:cNvPr id="3076" name="Picture 4" descr="D:\PBO ED July 2015- June 2016\Partners and Network\Equartor Award\Prey Lang\20150404_082619.jpg"/>
          <p:cNvPicPr>
            <a:picLocks noChangeAspect="1" noChangeArrowheads="1"/>
          </p:cNvPicPr>
          <p:nvPr/>
        </p:nvPicPr>
        <p:blipFill>
          <a:blip r:embed="rId4" cstate="print"/>
          <a:srcRect/>
          <a:stretch>
            <a:fillRect/>
          </a:stretch>
        </p:blipFill>
        <p:spPr bwMode="auto">
          <a:xfrm>
            <a:off x="13648" y="4321792"/>
            <a:ext cx="9144000" cy="2438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BO ED July 2015- June 2016\Partners and Network\Equartor Award\Prey Lang\ztqcvjop7dvMcNIr-dRFFAhk_iLZLc-plIxz4twrnqc,95YdShx3MiVdvxT4NcgElpM-bomm8_c1MZpKj3MpMUk,kAGpzwQcKAMqMF9u_t-eo2LEmmPq2WW839JX8s1ewGg.jpg"/>
          <p:cNvPicPr>
            <a:picLocks noChangeAspect="1" noChangeArrowheads="1"/>
          </p:cNvPicPr>
          <p:nvPr/>
        </p:nvPicPr>
        <p:blipFill>
          <a:blip r:embed="rId2"/>
          <a:srcRect/>
          <a:stretch>
            <a:fillRect/>
          </a:stretch>
        </p:blipFill>
        <p:spPr bwMode="auto">
          <a:xfrm>
            <a:off x="55880" y="1600200"/>
            <a:ext cx="8935720" cy="5105400"/>
          </a:xfrm>
          <a:prstGeom prst="rect">
            <a:avLst/>
          </a:prstGeom>
          <a:noFill/>
        </p:spPr>
      </p:pic>
      <p:sp>
        <p:nvSpPr>
          <p:cNvPr id="2" name="Rectangle 1"/>
          <p:cNvSpPr/>
          <p:nvPr/>
        </p:nvSpPr>
        <p:spPr>
          <a:xfrm>
            <a:off x="76200" y="-262592"/>
            <a:ext cx="9067800" cy="1938992"/>
          </a:xfrm>
          <a:prstGeom prst="rect">
            <a:avLst/>
          </a:prstGeom>
        </p:spPr>
        <p:txBody>
          <a:bodyPr wrap="square">
            <a:spAutoFit/>
          </a:bodyPr>
          <a:lstStyle/>
          <a:p>
            <a:pPr marL="342900" indent="-342900">
              <a:buAutoNum type="arabicPeriod"/>
            </a:pPr>
            <a:endParaRPr lang="en-US" sz="2400" dirty="0" smtClean="0"/>
          </a:p>
          <a:p>
            <a:pPr marL="342900" indent="-342900">
              <a:buAutoNum type="arabicPeriod" startAt="2"/>
            </a:pPr>
            <a:r>
              <a:rPr lang="en-US" sz="2400" dirty="0" smtClean="0"/>
              <a:t>Confrontation with some individual local authorities who directly and indirectly involved in illegal logging.</a:t>
            </a:r>
            <a:endParaRPr lang="en-US" sz="2400" dirty="0"/>
          </a:p>
          <a:p>
            <a:pPr marL="342900" indent="-342900">
              <a:buAutoNum type="arabicPeriod" startAt="2"/>
            </a:pPr>
            <a:r>
              <a:rPr lang="en-US" sz="2400" dirty="0" smtClean="0"/>
              <a:t>Receive verbal threat from people involved in illegal logging business and private economic land concession companies.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9118"/>
            <a:ext cx="8839200" cy="1815882"/>
          </a:xfrm>
          <a:prstGeom prst="rect">
            <a:avLst/>
          </a:prstGeom>
        </p:spPr>
        <p:txBody>
          <a:bodyPr wrap="square">
            <a:spAutoFit/>
          </a:bodyPr>
          <a:lstStyle/>
          <a:p>
            <a:pPr marL="342900" indent="-342900"/>
            <a:r>
              <a:rPr lang="en-US" sz="2800" dirty="0" smtClean="0"/>
              <a:t>4.  Internal clash/conflict or breaking unity between community activists incited by illegal loggers and/or some individual local authorities who involved in illegal logging.         </a:t>
            </a:r>
            <a:endParaRPr lang="en-US" sz="2800" dirty="0"/>
          </a:p>
        </p:txBody>
      </p:sp>
      <p:pic>
        <p:nvPicPr>
          <p:cNvPr id="5124" name="Picture 4" descr="D:\PBO ED July 2015- June 2016\Partners and Network\Equartor Award\Prey Lang\FB_IMG_1439563975744.jpg"/>
          <p:cNvPicPr>
            <a:picLocks noChangeAspect="1" noChangeArrowheads="1"/>
          </p:cNvPicPr>
          <p:nvPr/>
        </p:nvPicPr>
        <p:blipFill>
          <a:blip r:embed="rId2"/>
          <a:srcRect/>
          <a:stretch>
            <a:fillRect/>
          </a:stretch>
        </p:blipFill>
        <p:spPr bwMode="auto">
          <a:xfrm>
            <a:off x="5105400" y="1905000"/>
            <a:ext cx="3962400" cy="4800600"/>
          </a:xfrm>
          <a:prstGeom prst="rect">
            <a:avLst/>
          </a:prstGeom>
          <a:noFill/>
        </p:spPr>
      </p:pic>
      <p:pic>
        <p:nvPicPr>
          <p:cNvPr id="5125" name="Picture 5" descr="D:\PBO ED\ALL PICTURES\C360_2015-04-02-16-58-29-509_org.jpg"/>
          <p:cNvPicPr>
            <a:picLocks noChangeAspect="1" noChangeArrowheads="1"/>
          </p:cNvPicPr>
          <p:nvPr/>
        </p:nvPicPr>
        <p:blipFill>
          <a:blip r:embed="rId3" cstate="print"/>
          <a:srcRect/>
          <a:stretch>
            <a:fillRect/>
          </a:stretch>
        </p:blipFill>
        <p:spPr bwMode="auto">
          <a:xfrm>
            <a:off x="76200" y="1905000"/>
            <a:ext cx="4953000" cy="4800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4074"/>
            <a:ext cx="8839200" cy="1754326"/>
          </a:xfrm>
          <a:prstGeom prst="rect">
            <a:avLst/>
          </a:prstGeom>
        </p:spPr>
        <p:txBody>
          <a:bodyPr wrap="square">
            <a:spAutoFit/>
          </a:bodyPr>
          <a:lstStyle/>
          <a:p>
            <a:pPr marL="342900" indent="-342900"/>
            <a:r>
              <a:rPr lang="en-US" sz="3600" dirty="0" smtClean="0"/>
              <a:t>1. Raising awareness of law and the essence of natural resources and Tradition and Culture of indigenous communities. </a:t>
            </a:r>
          </a:p>
        </p:txBody>
      </p:sp>
      <p:sp>
        <p:nvSpPr>
          <p:cNvPr id="3" name="TextBox 2"/>
          <p:cNvSpPr txBox="1"/>
          <p:nvPr/>
        </p:nvSpPr>
        <p:spPr>
          <a:xfrm>
            <a:off x="0" y="0"/>
            <a:ext cx="4953000" cy="707886"/>
          </a:xfrm>
          <a:prstGeom prst="rect">
            <a:avLst/>
          </a:prstGeom>
          <a:noFill/>
        </p:spPr>
        <p:txBody>
          <a:bodyPr wrap="square" rtlCol="0">
            <a:spAutoFit/>
          </a:bodyPr>
          <a:lstStyle/>
          <a:p>
            <a:r>
              <a:rPr lang="en-US" sz="4000" dirty="0" smtClean="0"/>
              <a:t>Our Responses</a:t>
            </a:r>
            <a:endParaRPr lang="en-US" sz="4000" dirty="0"/>
          </a:p>
        </p:txBody>
      </p:sp>
      <p:pic>
        <p:nvPicPr>
          <p:cNvPr id="6146" name="Picture 2" descr="D:\PBO ED July 2015- June 2016\Partners and Network\Equartor Award\Prey Lang\J4xXnNeuRYRRZ6omrbxeInjHopVC6kZwijEis2EDThA,RJbtuVwTvfXlVX5Qh2FYXDCI7eWxmiFZWqCq8uBKzfQ,aPhRy9etEIQzdJx5fGLwHStQAVP6DuObuamrwdUqRl4.jpg"/>
          <p:cNvPicPr>
            <a:picLocks noChangeAspect="1" noChangeArrowheads="1"/>
          </p:cNvPicPr>
          <p:nvPr/>
        </p:nvPicPr>
        <p:blipFill>
          <a:blip r:embed="rId2"/>
          <a:srcRect/>
          <a:stretch>
            <a:fillRect/>
          </a:stretch>
        </p:blipFill>
        <p:spPr bwMode="auto">
          <a:xfrm>
            <a:off x="111456" y="2626056"/>
            <a:ext cx="4876800" cy="4114800"/>
          </a:xfrm>
          <a:prstGeom prst="rect">
            <a:avLst/>
          </a:prstGeom>
          <a:noFill/>
        </p:spPr>
      </p:pic>
      <p:pic>
        <p:nvPicPr>
          <p:cNvPr id="6147" name="Picture 3" descr="D:\PBO ED\ALL PICTURES\.facebook_-120490032.jpg"/>
          <p:cNvPicPr>
            <a:picLocks noChangeAspect="1" noChangeArrowheads="1"/>
          </p:cNvPicPr>
          <p:nvPr/>
        </p:nvPicPr>
        <p:blipFill>
          <a:blip r:embed="rId3"/>
          <a:srcRect/>
          <a:stretch>
            <a:fillRect/>
          </a:stretch>
        </p:blipFill>
        <p:spPr bwMode="auto">
          <a:xfrm>
            <a:off x="5154304" y="2307608"/>
            <a:ext cx="3810000" cy="4495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0674"/>
            <a:ext cx="8915400" cy="2308324"/>
          </a:xfrm>
          <a:prstGeom prst="rect">
            <a:avLst/>
          </a:prstGeom>
          <a:noFill/>
        </p:spPr>
        <p:txBody>
          <a:bodyPr wrap="square" rtlCol="0">
            <a:spAutoFit/>
          </a:bodyPr>
          <a:lstStyle/>
          <a:p>
            <a:pPr marL="342900" indent="-342900"/>
            <a:r>
              <a:rPr lang="en-US" sz="3600" dirty="0" smtClean="0"/>
              <a:t>2. Commit to active non violence, </a:t>
            </a:r>
            <a:r>
              <a:rPr lang="en-US" sz="3600" dirty="0"/>
              <a:t>a</a:t>
            </a:r>
            <a:r>
              <a:rPr lang="en-US" sz="3600" dirty="0" smtClean="0"/>
              <a:t>ctive community problem solving and reconciliation and use legal procedure only when needed</a:t>
            </a:r>
            <a:endParaRPr lang="en-US" sz="3600" dirty="0"/>
          </a:p>
        </p:txBody>
      </p:sp>
      <p:pic>
        <p:nvPicPr>
          <p:cNvPr id="7170" name="Picture 2" descr="D:\PBO ED\ALL PICTURES\11403486_376793639187129_7164517190559132790_n.jpg"/>
          <p:cNvPicPr>
            <a:picLocks noChangeAspect="1" noChangeArrowheads="1"/>
          </p:cNvPicPr>
          <p:nvPr/>
        </p:nvPicPr>
        <p:blipFill>
          <a:blip r:embed="rId2"/>
          <a:srcRect/>
          <a:stretch>
            <a:fillRect/>
          </a:stretch>
        </p:blipFill>
        <p:spPr bwMode="auto">
          <a:xfrm>
            <a:off x="228600" y="2438400"/>
            <a:ext cx="8686800" cy="436500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272</Words>
  <Application>Microsoft Office PowerPoint</Application>
  <PresentationFormat>Affichage à l'écran (4:3)</PresentationFormat>
  <Paragraphs>28</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Office Theme</vt:lpstr>
      <vt:lpstr>Conflict Resolution and Forest Protection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Resolution and Forest Protection</dc:title>
  <dc:creator>User</dc:creator>
  <cp:lastModifiedBy>Micro</cp:lastModifiedBy>
  <cp:revision>9</cp:revision>
  <dcterms:created xsi:type="dcterms:W3CDTF">2015-12-02T18:14:51Z</dcterms:created>
  <dcterms:modified xsi:type="dcterms:W3CDTF">2015-12-03T12:29:29Z</dcterms:modified>
</cp:coreProperties>
</file>